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67" r:id="rId5"/>
    <p:sldId id="258" r:id="rId6"/>
    <p:sldId id="260" r:id="rId7"/>
    <p:sldId id="259" r:id="rId8"/>
    <p:sldId id="262" r:id="rId9"/>
    <p:sldId id="263" r:id="rId10"/>
    <p:sldId id="264" r:id="rId11"/>
    <p:sldId id="268" r:id="rId12"/>
    <p:sldId id="265" r:id="rId13"/>
    <p:sldId id="266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6E6F-1056-4F94-BD77-037E04731B92}" type="datetimeFigureOut">
              <a:rPr lang="pl-PL" smtClean="0"/>
              <a:pPr/>
              <a:t>2017-12-07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D9CE-1B2D-4DD5-9838-0894AA3CDA6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6E6F-1056-4F94-BD77-037E04731B92}" type="datetimeFigureOut">
              <a:rPr lang="pl-PL" smtClean="0"/>
              <a:pPr/>
              <a:t>2017-12-07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D9CE-1B2D-4DD5-9838-0894AA3CDA6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6E6F-1056-4F94-BD77-037E04731B92}" type="datetimeFigureOut">
              <a:rPr lang="pl-PL" smtClean="0"/>
              <a:pPr/>
              <a:t>2017-12-07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D9CE-1B2D-4DD5-9838-0894AA3CDA6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6E6F-1056-4F94-BD77-037E04731B92}" type="datetimeFigureOut">
              <a:rPr lang="pl-PL" smtClean="0"/>
              <a:pPr/>
              <a:t>2017-12-07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D9CE-1B2D-4DD5-9838-0894AA3CDA6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6E6F-1056-4F94-BD77-037E04731B92}" type="datetimeFigureOut">
              <a:rPr lang="pl-PL" smtClean="0"/>
              <a:pPr/>
              <a:t>2017-12-07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D9CE-1B2D-4DD5-9838-0894AA3CDA6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6E6F-1056-4F94-BD77-037E04731B92}" type="datetimeFigureOut">
              <a:rPr lang="pl-PL" smtClean="0"/>
              <a:pPr/>
              <a:t>2017-12-07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D9CE-1B2D-4DD5-9838-0894AA3CDA6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6E6F-1056-4F94-BD77-037E04731B92}" type="datetimeFigureOut">
              <a:rPr lang="pl-PL" smtClean="0"/>
              <a:pPr/>
              <a:t>2017-12-07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D9CE-1B2D-4DD5-9838-0894AA3CDA6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6E6F-1056-4F94-BD77-037E04731B92}" type="datetimeFigureOut">
              <a:rPr lang="pl-PL" smtClean="0"/>
              <a:pPr/>
              <a:t>2017-12-07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D9CE-1B2D-4DD5-9838-0894AA3CDA6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6E6F-1056-4F94-BD77-037E04731B92}" type="datetimeFigureOut">
              <a:rPr lang="pl-PL" smtClean="0"/>
              <a:pPr/>
              <a:t>2017-12-07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D9CE-1B2D-4DD5-9838-0894AA3CDA6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6E6F-1056-4F94-BD77-037E04731B92}" type="datetimeFigureOut">
              <a:rPr lang="pl-PL" smtClean="0"/>
              <a:pPr/>
              <a:t>2017-12-07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D9CE-1B2D-4DD5-9838-0894AA3CDA6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6E6F-1056-4F94-BD77-037E04731B92}" type="datetimeFigureOut">
              <a:rPr lang="pl-PL" smtClean="0"/>
              <a:pPr/>
              <a:t>2017-12-07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4AD9CE-1B2D-4DD5-9838-0894AA3CDA6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796E6F-1056-4F94-BD77-037E04731B92}" type="datetimeFigureOut">
              <a:rPr lang="pl-PL" smtClean="0"/>
              <a:pPr/>
              <a:t>2017-12-07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4AD9CE-1B2D-4DD5-9838-0894AA3CDA61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Szkolenie                                    dla Wnioskodawców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3501008"/>
            <a:ext cx="7854696" cy="1752600"/>
          </a:xfrm>
        </p:spPr>
        <p:txBody>
          <a:bodyPr>
            <a:normAutofit fontScale="92500" lnSpcReduction="10000"/>
          </a:bodyPr>
          <a:lstStyle/>
          <a:p>
            <a:endParaRPr lang="pl-PL" dirty="0" smtClean="0"/>
          </a:p>
          <a:p>
            <a:r>
              <a:rPr lang="pl-PL" dirty="0" smtClean="0"/>
              <a:t>Lokalna Grupa Rybacka Kaszuby</a:t>
            </a:r>
          </a:p>
          <a:p>
            <a:r>
              <a:rPr lang="pl-PL" dirty="0" smtClean="0"/>
              <a:t>Chmielno</a:t>
            </a:r>
          </a:p>
          <a:p>
            <a:r>
              <a:rPr lang="pl-PL" dirty="0" smtClean="0"/>
              <a:t>13 grudnia </a:t>
            </a:r>
            <a:r>
              <a:rPr lang="pl-PL" dirty="0" smtClean="0"/>
              <a:t>2017 r.</a:t>
            </a:r>
            <a:endParaRPr lang="pl-PL" dirty="0"/>
          </a:p>
        </p:txBody>
      </p:sp>
      <p:pic>
        <p:nvPicPr>
          <p:cNvPr id="1026" name="Picture 2" descr="Z:\logotypy, naklejki\Rybactwo i Morze\LOgo RiM U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3008" y="5589240"/>
            <a:ext cx="7391400" cy="11811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9293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400" u="sng" dirty="0" smtClean="0"/>
              <a:t>Warunek utworzenia miejsca pracy uznaje się za spełniony</a:t>
            </a:r>
            <a:r>
              <a:rPr lang="pl-PL" sz="2400" u="sng" dirty="0" smtClean="0"/>
              <a:t>, jeśli </a:t>
            </a:r>
            <a:r>
              <a:rPr lang="pl-PL" sz="2400" u="sng" dirty="0" smtClean="0"/>
              <a:t>zatrudnienie: </a:t>
            </a:r>
          </a:p>
          <a:p>
            <a:r>
              <a:rPr lang="pl-PL" sz="2400" b="1" dirty="0" smtClean="0"/>
              <a:t>bezpośrednio </a:t>
            </a:r>
            <a:r>
              <a:rPr lang="pl-PL" sz="2400" b="1" dirty="0" smtClean="0"/>
              <a:t>związane </a:t>
            </a:r>
            <a:r>
              <a:rPr lang="pl-PL" sz="2400" dirty="0" smtClean="0"/>
              <a:t>jest z realizowaną </a:t>
            </a:r>
            <a:r>
              <a:rPr lang="pl-PL" sz="2400" dirty="0" smtClean="0"/>
              <a:t>operacją,</a:t>
            </a:r>
          </a:p>
          <a:p>
            <a:r>
              <a:rPr lang="pl-PL" sz="2400" dirty="0" smtClean="0"/>
              <a:t>w </a:t>
            </a:r>
            <a:r>
              <a:rPr lang="pl-PL" sz="2400" dirty="0" smtClean="0"/>
              <a:t>wymiarze czasu co najmniej </a:t>
            </a:r>
            <a:r>
              <a:rPr lang="pl-PL" sz="2400" b="1" dirty="0" smtClean="0"/>
              <a:t>20 godzin tygodniowo</a:t>
            </a:r>
            <a:r>
              <a:rPr lang="pl-PL" sz="2400" dirty="0" smtClean="0"/>
              <a:t>, </a:t>
            </a:r>
            <a:endParaRPr lang="pl-PL" sz="2400" dirty="0" smtClean="0"/>
          </a:p>
          <a:p>
            <a:r>
              <a:rPr lang="pl-PL" sz="2400" dirty="0" smtClean="0"/>
              <a:t>umowa </a:t>
            </a:r>
            <a:r>
              <a:rPr lang="pl-PL" sz="2400" dirty="0" smtClean="0"/>
              <a:t>o pracę lub spółdzielcza umowa o pracę może zostać zawarta na czas określony, jednak nie krótszy niż 3 lata, </a:t>
            </a:r>
            <a:endParaRPr lang="pl-PL" sz="2400" dirty="0" smtClean="0"/>
          </a:p>
          <a:p>
            <a:r>
              <a:rPr lang="pl-PL" sz="2400" b="1" dirty="0" smtClean="0"/>
              <a:t>związane </a:t>
            </a:r>
            <a:r>
              <a:rPr lang="pl-PL" sz="2400" b="1" dirty="0" smtClean="0"/>
              <a:t>z wykonywaniem prac sezonowych </a:t>
            </a:r>
            <a:r>
              <a:rPr lang="pl-PL" sz="2400" dirty="0" smtClean="0"/>
              <a:t>na podstawie stosunku pracy, zawierane na czas wykonania określonych czynności związanych z tzw. sezonowością. Minimalny czas trwania takiej umowy to </a:t>
            </a:r>
            <a:r>
              <a:rPr lang="pl-PL" sz="2400" b="1" dirty="0" smtClean="0"/>
              <a:t>3 miesiące</a:t>
            </a:r>
            <a:r>
              <a:rPr lang="pl-PL" sz="2400" dirty="0" smtClean="0"/>
              <a:t>, </a:t>
            </a:r>
            <a:r>
              <a:rPr lang="pl-PL" sz="2400" b="1" dirty="0" smtClean="0"/>
              <a:t>ponawiany co roku</a:t>
            </a:r>
            <a:r>
              <a:rPr lang="pl-PL" sz="2400" dirty="0" smtClean="0"/>
              <a:t>, co najmniej </a:t>
            </a:r>
            <a:r>
              <a:rPr lang="pl-PL" sz="2400" b="1" dirty="0" smtClean="0"/>
              <a:t>przez 3 lata</a:t>
            </a:r>
            <a:r>
              <a:rPr lang="pl-PL" sz="2400" dirty="0" smtClean="0"/>
              <a:t>; </a:t>
            </a:r>
            <a:endParaRPr lang="pl-P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u="sng" dirty="0" smtClean="0"/>
              <a:t>Warunek utworzenia miejsca pracy uznaje się za spełniony, jeśli zatrudnienie: </a:t>
            </a:r>
          </a:p>
          <a:p>
            <a:pPr>
              <a:buNone/>
            </a:pPr>
            <a:endParaRPr lang="pl-PL" sz="2800" dirty="0" smtClean="0"/>
          </a:p>
          <a:p>
            <a:r>
              <a:rPr lang="pl-PL" sz="2800" dirty="0" smtClean="0"/>
              <a:t>polega </a:t>
            </a:r>
            <a:r>
              <a:rPr lang="pl-PL" sz="2800" dirty="0" smtClean="0"/>
              <a:t>na świadczeniu pracy na rzecz beneficjenta przez </a:t>
            </a:r>
            <a:r>
              <a:rPr lang="pl-PL" sz="2800" b="1" dirty="0" smtClean="0"/>
              <a:t>członków rodziny </a:t>
            </a:r>
            <a:r>
              <a:rPr lang="pl-PL" sz="2800" dirty="0" smtClean="0"/>
              <a:t>pozostających we wspólnym gospodarstwie domowym, pod warunkiem, że pomiędzy beneficjentem a członkiem rodziny zostanie zawarta pisemna </a:t>
            </a:r>
            <a:r>
              <a:rPr lang="pl-PL" sz="2800" dirty="0" smtClean="0"/>
              <a:t>umowa, </a:t>
            </a:r>
            <a:r>
              <a:rPr lang="pl-PL" sz="2800" dirty="0" smtClean="0"/>
              <a:t>a w przypadku utrzymania miejsca pracy, umowa ta powinna być zawarta przynajmniej 12 miesięcy </a:t>
            </a:r>
            <a:r>
              <a:rPr lang="pl-PL" sz="2800" dirty="0" smtClean="0"/>
              <a:t>przed </a:t>
            </a:r>
            <a:r>
              <a:rPr lang="pl-PL" sz="2800" dirty="0" smtClean="0"/>
              <a:t>złożeniem wniosku o dofinansowanie (jeśli dotyczy), </a:t>
            </a:r>
          </a:p>
          <a:p>
            <a:r>
              <a:rPr lang="pl-PL" sz="2800" dirty="0" smtClean="0"/>
              <a:t>ogółem zwiększy się łączna liczba zatrudnionych pracowników do dnia złożenia wniosku o płatność w stosunku do liczby zatrudnienia w dniu złożenia wniosku o dofinansowanie.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l-PL" b="1" dirty="0" smtClean="0"/>
              <a:t>Do zatrudnienia nie należy wliczać pracowników przebywających na urlopie: </a:t>
            </a:r>
          </a:p>
          <a:p>
            <a:r>
              <a:rPr lang="pl-PL" dirty="0" smtClean="0"/>
              <a:t>bezpłatnym</a:t>
            </a:r>
            <a:r>
              <a:rPr lang="pl-PL" dirty="0" smtClean="0"/>
              <a:t>, </a:t>
            </a:r>
            <a:endParaRPr lang="pl-PL" dirty="0" smtClean="0"/>
          </a:p>
          <a:p>
            <a:r>
              <a:rPr lang="pl-PL" dirty="0" smtClean="0"/>
              <a:t>bezpłatnym </a:t>
            </a:r>
            <a:r>
              <a:rPr lang="pl-PL" dirty="0" smtClean="0"/>
              <a:t>udzielonym pracownikom powołanym do pełnienia określonych funkcjo z wyboru,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oraz </a:t>
            </a:r>
          </a:p>
          <a:p>
            <a:r>
              <a:rPr lang="pl-PL" dirty="0" smtClean="0"/>
              <a:t>stażystów</a:t>
            </a:r>
            <a:r>
              <a:rPr lang="pl-PL" dirty="0" smtClean="0"/>
              <a:t>, </a:t>
            </a:r>
            <a:endParaRPr lang="pl-PL" dirty="0" smtClean="0"/>
          </a:p>
          <a:p>
            <a:r>
              <a:rPr lang="pl-PL" dirty="0" smtClean="0"/>
              <a:t>osób </a:t>
            </a:r>
            <a:r>
              <a:rPr lang="pl-PL" dirty="0" smtClean="0"/>
              <a:t>zatrudnionych w celu przygotowania </a:t>
            </a:r>
            <a:r>
              <a:rPr lang="pl-PL" dirty="0" smtClean="0"/>
              <a:t>zawodoweg</a:t>
            </a:r>
            <a:r>
              <a:rPr lang="pl-PL" dirty="0" smtClean="0"/>
              <a:t>o,</a:t>
            </a:r>
          </a:p>
          <a:p>
            <a:r>
              <a:rPr lang="pl-PL" dirty="0" smtClean="0"/>
              <a:t>-osób </a:t>
            </a:r>
            <a:r>
              <a:rPr lang="pl-PL" dirty="0" smtClean="0"/>
              <a:t>skazanych zatrudnionych na podstawie skierowania do pracy wydanego przez dyrektora zakładu karnego. </a:t>
            </a:r>
          </a:p>
          <a:p>
            <a:pPr>
              <a:buNone/>
            </a:pPr>
            <a:r>
              <a:rPr lang="pl-PL" b="1" dirty="0" smtClean="0"/>
              <a:t>Utworzone </a:t>
            </a:r>
            <a:r>
              <a:rPr lang="pl-PL" b="1" dirty="0" smtClean="0"/>
              <a:t>miejsce pracy winno mieć charakter stały,             a w przypadku stanowisk sezonowych – powtarzalny.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3200" dirty="0" smtClean="0"/>
              <a:t>Dziękuję za uwagę!</a:t>
            </a:r>
            <a:endParaRPr lang="pl-PL" sz="3200" dirty="0"/>
          </a:p>
        </p:txBody>
      </p:sp>
      <p:pic>
        <p:nvPicPr>
          <p:cNvPr id="2050" name="Picture 2" descr="Z:\logotypy, naklejki\Rybactwo i Morze\LOgo RiM U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6299" y="5128220"/>
            <a:ext cx="73914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Z:\logotypy, naklejki\logo - LGR KASZUB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63943" y="2420888"/>
            <a:ext cx="2416113" cy="20162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24714"/>
          </a:xfrm>
        </p:spPr>
        <p:txBody>
          <a:bodyPr>
            <a:noAutofit/>
          </a:bodyPr>
          <a:lstStyle/>
          <a:p>
            <a:pPr algn="ctr"/>
            <a:r>
              <a:rPr lang="pl-PL" sz="3600" dirty="0" smtClean="0"/>
              <a:t>Środki na realizację projektów </a:t>
            </a:r>
            <a:br>
              <a:rPr lang="pl-PL" sz="3600" dirty="0" smtClean="0"/>
            </a:br>
            <a:r>
              <a:rPr lang="pl-PL" sz="3600" dirty="0" smtClean="0"/>
              <a:t>w ramach ogłoszonych naborów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/>
          <a:lstStyle/>
          <a:p>
            <a:r>
              <a:rPr lang="pl-PL" sz="2800" dirty="0" smtClean="0"/>
              <a:t>Dostępne są w ramach Priorytetu 4. Zwiększenie zatrudnienia i spójności terytorialnej, zawartego  w Programie Operacyjnym „Rybactwo i Morze”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200" dirty="0"/>
              <a:t>Wnioski o dofinansowanie można składać 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w </a:t>
            </a:r>
            <a:r>
              <a:rPr lang="pl-PL" sz="3200" dirty="0"/>
              <a:t>ramach </a:t>
            </a:r>
            <a:r>
              <a:rPr lang="pl-PL" sz="3200" dirty="0" smtClean="0"/>
              <a:t>następujących </a:t>
            </a:r>
            <a:r>
              <a:rPr lang="pl-PL" sz="3200" dirty="0"/>
              <a:t>naborów: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2928934"/>
            <a:ext cx="8229600" cy="4136726"/>
          </a:xfrm>
        </p:spPr>
        <p:txBody>
          <a:bodyPr>
            <a:normAutofit/>
          </a:bodyPr>
          <a:lstStyle/>
          <a:p>
            <a:r>
              <a:rPr lang="pl-PL" b="1" dirty="0" smtClean="0"/>
              <a:t>Konkurs dla jednostek samorządu terytorialnego</a:t>
            </a:r>
          </a:p>
          <a:p>
            <a:r>
              <a:rPr lang="pl-PL" b="1" dirty="0" smtClean="0"/>
              <a:t>2/1.3</a:t>
            </a:r>
            <a:r>
              <a:rPr lang="pl-PL" b="1" dirty="0" smtClean="0"/>
              <a:t>./2017 - </a:t>
            </a:r>
            <a:r>
              <a:rPr lang="pl-PL" dirty="0" smtClean="0"/>
              <a:t>Obiekty infrastruktury turystycznej i rekreacyjnej, przeznaczonej na użytek publiczny historycznie lub terytorialnie związane z działalnością rybacką, w tym zapewniające dostęp osobom z niepełnosprawnością </a:t>
            </a:r>
            <a:r>
              <a:rPr lang="pl-PL" b="1" dirty="0" smtClean="0"/>
              <a:t>(915 855,04 zł)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200" dirty="0" smtClean="0"/>
              <a:t>Wnioski o dofinansowanie można składać </a:t>
            </a:r>
            <a:br>
              <a:rPr lang="pl-PL" sz="3200" dirty="0" smtClean="0"/>
            </a:br>
            <a:r>
              <a:rPr lang="pl-PL" sz="3200" dirty="0" smtClean="0"/>
              <a:t>w ramach następujących naborów: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dirty="0" smtClean="0"/>
              <a:t>Projekty dla przedsiębiorców:</a:t>
            </a:r>
          </a:p>
          <a:p>
            <a:r>
              <a:rPr lang="pl-PL" b="1" dirty="0" smtClean="0"/>
              <a:t>2/3.1</a:t>
            </a:r>
            <a:r>
              <a:rPr lang="pl-PL" b="1" dirty="0" smtClean="0"/>
              <a:t>./2017 </a:t>
            </a:r>
            <a:r>
              <a:rPr lang="pl-PL" dirty="0" smtClean="0"/>
              <a:t>- Projekty wsparcia dla przedsiębiorców prowadzących działalność na obszarze LGR Kaszuby, polegające na rozwoju przedsiębiorczości i/lub innowacji w łańcuchu dostaw produktów rybactwa </a:t>
            </a:r>
            <a:r>
              <a:rPr lang="pl-PL" dirty="0" smtClean="0"/>
              <a:t>(</a:t>
            </a:r>
            <a:r>
              <a:rPr lang="pl-PL" b="1" dirty="0" smtClean="0"/>
              <a:t>150 087,84 zł</a:t>
            </a:r>
            <a:r>
              <a:rPr lang="pl-PL" dirty="0" smtClean="0"/>
              <a:t>)</a:t>
            </a:r>
            <a:endParaRPr lang="pl-PL" dirty="0" smtClean="0"/>
          </a:p>
          <a:p>
            <a:r>
              <a:rPr lang="pl-PL" b="1" dirty="0" smtClean="0"/>
              <a:t>2/3.2</a:t>
            </a:r>
            <a:r>
              <a:rPr lang="pl-PL" b="1" dirty="0" smtClean="0"/>
              <a:t>./2017 </a:t>
            </a:r>
            <a:r>
              <a:rPr lang="pl-PL" dirty="0" smtClean="0"/>
              <a:t>- Projekty dla przedsiębiorców, w tym szczególności rybaków, wzmacniające konkurencyjność oraz pozwalające utrzymać i/lub zwiększyć zatrudnienie w celu rozwoju obszaru LGR Kaszuby </a:t>
            </a:r>
            <a:r>
              <a:rPr lang="pl-PL" dirty="0" smtClean="0"/>
              <a:t>(</a:t>
            </a:r>
            <a:r>
              <a:rPr lang="pl-PL" b="1" dirty="0" smtClean="0"/>
              <a:t>2 245 954,20 zł</a:t>
            </a:r>
            <a:r>
              <a:rPr lang="pl-PL" dirty="0" smtClean="0"/>
              <a:t>)</a:t>
            </a:r>
            <a:endParaRPr lang="pl-PL" dirty="0" smtClean="0"/>
          </a:p>
          <a:p>
            <a:r>
              <a:rPr lang="pl-PL" b="1" dirty="0" smtClean="0"/>
              <a:t>2/3.3</a:t>
            </a:r>
            <a:r>
              <a:rPr lang="pl-PL" b="1" dirty="0" smtClean="0"/>
              <a:t>./2017 </a:t>
            </a:r>
            <a:r>
              <a:rPr lang="pl-PL" dirty="0" smtClean="0"/>
              <a:t>- Projekty różnicowania działalności lub dywersyfikacji zatrudnienia w sektorze rybactwa i/lub akwakultury w celu utrzymania lub utworzenia miejsc pracy niezwiązanych z działalnością </a:t>
            </a:r>
            <a:r>
              <a:rPr lang="pl-PL" dirty="0" smtClean="0"/>
              <a:t>rybacką(</a:t>
            </a:r>
            <a:r>
              <a:rPr lang="pl-PL" b="1" dirty="0" smtClean="0"/>
              <a:t>63 </a:t>
            </a:r>
            <a:r>
              <a:rPr lang="pl-PL" b="1" dirty="0" smtClean="0"/>
              <a:t>741,96 zł</a:t>
            </a:r>
            <a:r>
              <a:rPr lang="pl-PL" dirty="0" smtClean="0"/>
              <a:t>)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/>
          <a:lstStyle/>
          <a:p>
            <a:pPr algn="ctr"/>
            <a:r>
              <a:rPr lang="pl-PL" dirty="0" smtClean="0"/>
              <a:t>Ogólne zasady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Termin składania wniosków:</a:t>
            </a:r>
          </a:p>
          <a:p>
            <a:pPr>
              <a:buNone/>
            </a:pPr>
            <a:r>
              <a:rPr lang="pl-PL" dirty="0" smtClean="0"/>
              <a:t>28 </a:t>
            </a:r>
            <a:r>
              <a:rPr lang="pl-PL" dirty="0" smtClean="0"/>
              <a:t>grudnia </a:t>
            </a:r>
            <a:r>
              <a:rPr lang="pl-PL" dirty="0" smtClean="0"/>
              <a:t>2017 r. – </a:t>
            </a:r>
            <a:r>
              <a:rPr lang="pl-PL" dirty="0" smtClean="0"/>
              <a:t>20 lutego</a:t>
            </a:r>
            <a:r>
              <a:rPr lang="pl-PL" dirty="0" smtClean="0"/>
              <a:t> 2018 </a:t>
            </a:r>
            <a:r>
              <a:rPr lang="pl-PL" dirty="0" smtClean="0"/>
              <a:t>r.</a:t>
            </a:r>
          </a:p>
          <a:p>
            <a:endParaRPr lang="pl-PL" dirty="0" smtClean="0"/>
          </a:p>
          <a:p>
            <a:pPr>
              <a:buNone/>
            </a:pPr>
            <a:r>
              <a:rPr lang="pl-PL" b="1" dirty="0" smtClean="0"/>
              <a:t>Miejsce składania wniosków:</a:t>
            </a:r>
          </a:p>
          <a:p>
            <a:pPr>
              <a:buNone/>
            </a:pPr>
            <a:r>
              <a:rPr lang="pl-PL" dirty="0" smtClean="0"/>
              <a:t>Biuro Lokalnej Grupy Rybackiej Kaszuby</a:t>
            </a:r>
          </a:p>
          <a:p>
            <a:pPr>
              <a:buNone/>
            </a:pPr>
            <a:r>
              <a:rPr lang="pl-PL" dirty="0" smtClean="0"/>
              <a:t>ul. P. Bukowskiego 2a</a:t>
            </a:r>
          </a:p>
          <a:p>
            <a:pPr>
              <a:buNone/>
            </a:pPr>
            <a:r>
              <a:rPr lang="pl-PL" dirty="0" smtClean="0"/>
              <a:t>83-333 Chmielno</a:t>
            </a:r>
          </a:p>
          <a:p>
            <a:pPr>
              <a:buNone/>
            </a:pPr>
            <a:r>
              <a:rPr lang="pl-PL" dirty="0" smtClean="0"/>
              <a:t>od poniedziałku do piątku</a:t>
            </a:r>
          </a:p>
          <a:p>
            <a:pPr>
              <a:buNone/>
            </a:pPr>
            <a:r>
              <a:rPr lang="pl-PL" dirty="0" smtClean="0"/>
              <a:t>w godz. od 10.00 do 16.00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Tryb składania wniosków:</a:t>
            </a:r>
          </a:p>
          <a:p>
            <a:pPr>
              <a:buNone/>
            </a:pPr>
            <a:r>
              <a:rPr lang="pl-PL" dirty="0" smtClean="0"/>
              <a:t>1/ wnioski przyjmowane są wyłącznie w miejscu i terminie wskazanym w informacji o możliwości składania wniosków</a:t>
            </a:r>
          </a:p>
          <a:p>
            <a:pPr>
              <a:buNone/>
            </a:pPr>
            <a:r>
              <a:rPr lang="pl-PL" dirty="0" smtClean="0"/>
              <a:t>2/ wnioski o dofinansowanie operacji </a:t>
            </a:r>
            <a:r>
              <a:rPr lang="pl-PL" dirty="0" smtClean="0"/>
              <a:t>oraz </a:t>
            </a:r>
            <a:r>
              <a:rPr lang="pl-PL" dirty="0" smtClean="0"/>
              <a:t>wszystkie</a:t>
            </a:r>
            <a:r>
              <a:rPr lang="pl-PL" dirty="0" smtClean="0"/>
              <a:t> </a:t>
            </a:r>
            <a:r>
              <a:rPr lang="pl-PL" dirty="0" smtClean="0"/>
              <a:t>załączniki składa się w </a:t>
            </a:r>
            <a:r>
              <a:rPr lang="pl-PL" b="1" dirty="0" smtClean="0"/>
              <a:t>2 egzemplarzach </a:t>
            </a:r>
            <a:r>
              <a:rPr lang="pl-PL" dirty="0" smtClean="0"/>
              <a:t>bezpośrednio w Biurze LGR</a:t>
            </a:r>
          </a:p>
          <a:p>
            <a:pPr>
              <a:buNone/>
            </a:pPr>
            <a:r>
              <a:rPr lang="pl-PL" dirty="0" smtClean="0"/>
              <a:t>3/ wnioski muszą być wypełnione na formularzach zgodnych z wzorem wniosku o dofinansowanie projektu zawartym w informacji o możliwości składania wniosków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50083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/>
              <a:t>Maksymalna kwota dofinansowania: </a:t>
            </a:r>
          </a:p>
          <a:p>
            <a:pPr>
              <a:buNone/>
            </a:pPr>
            <a:r>
              <a:rPr lang="pl-PL" dirty="0" smtClean="0"/>
              <a:t>300 000,00 zł</a:t>
            </a:r>
          </a:p>
          <a:p>
            <a:pPr>
              <a:buNone/>
            </a:pPr>
            <a:endParaRPr lang="pl-PL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pl-PL" b="1" dirty="0" smtClean="0">
                <a:solidFill>
                  <a:srgbClr val="FF0000"/>
                </a:solidFill>
              </a:rPr>
              <a:t>Przedsiębiorcy:</a:t>
            </a:r>
            <a:endParaRPr lang="pl-PL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pl-PL" b="1" dirty="0" smtClean="0"/>
              <a:t>Maksymalna intensywność pomocy</a:t>
            </a:r>
            <a:r>
              <a:rPr lang="pl-PL" dirty="0" smtClean="0"/>
              <a:t>: 50%</a:t>
            </a:r>
          </a:p>
          <a:p>
            <a:pPr>
              <a:buNone/>
            </a:pPr>
            <a:r>
              <a:rPr lang="pl-PL" b="1" dirty="0" smtClean="0"/>
              <a:t>Forma </a:t>
            </a:r>
            <a:r>
              <a:rPr lang="pl-PL" b="1" dirty="0" smtClean="0"/>
              <a:t>wsparcia:  </a:t>
            </a:r>
          </a:p>
          <a:p>
            <a:pPr>
              <a:buNone/>
            </a:pPr>
            <a:r>
              <a:rPr lang="pl-PL" dirty="0" smtClean="0"/>
              <a:t>zwrot kosztów </a:t>
            </a:r>
            <a:r>
              <a:rPr lang="pl-PL" dirty="0" err="1" smtClean="0"/>
              <a:t>kwalifikowalnych</a:t>
            </a:r>
            <a:r>
              <a:rPr lang="pl-PL" dirty="0" smtClean="0"/>
              <a:t> w wysokości do 50% tych </a:t>
            </a:r>
            <a:r>
              <a:rPr lang="pl-PL" dirty="0" smtClean="0"/>
              <a:t>kosztów</a:t>
            </a:r>
          </a:p>
          <a:p>
            <a:pPr>
              <a:buNone/>
            </a:pPr>
            <a:endParaRPr lang="pl-PL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pl-PL" b="1" dirty="0" smtClean="0">
                <a:solidFill>
                  <a:srgbClr val="FF0000"/>
                </a:solidFill>
              </a:rPr>
              <a:t>JST:</a:t>
            </a:r>
            <a:endParaRPr lang="pl-PL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pl-PL" b="1" dirty="0" smtClean="0"/>
              <a:t>Maksymalna intensywność pomocy:</a:t>
            </a:r>
            <a:r>
              <a:rPr lang="pl-PL" dirty="0" smtClean="0"/>
              <a:t> 85%</a:t>
            </a:r>
            <a:br>
              <a:rPr lang="pl-PL" dirty="0" smtClean="0"/>
            </a:br>
            <a:r>
              <a:rPr lang="pl-PL" b="1" dirty="0" smtClean="0"/>
              <a:t>Forma wsparcia:</a:t>
            </a:r>
            <a:r>
              <a:rPr lang="pl-PL" dirty="0" smtClean="0"/>
              <a:t> zwrot kosztów </a:t>
            </a:r>
            <a:r>
              <a:rPr lang="pl-PL" dirty="0" err="1" smtClean="0"/>
              <a:t>kwalifikowalnych</a:t>
            </a:r>
            <a:r>
              <a:rPr lang="pl-PL" dirty="0" smtClean="0"/>
              <a:t> w wysokości do 50% tych kosztów, a w przypadku gdy operacja spełnia warunki określone w art. 95 ust. 3 rozporządzenia nr 508/2014 – w wysokości do 85% tych kosztów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2867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Koszty </a:t>
            </a:r>
            <a:r>
              <a:rPr lang="pl-PL" dirty="0" err="1" smtClean="0"/>
              <a:t>kwalifikowalne</a:t>
            </a:r>
            <a:r>
              <a:rPr lang="pl-PL" dirty="0" smtClean="0"/>
              <a:t>, </a:t>
            </a:r>
            <a:br>
              <a:rPr lang="pl-PL" dirty="0" smtClean="0"/>
            </a:br>
            <a:r>
              <a:rPr lang="pl-PL" dirty="0" smtClean="0"/>
              <a:t>czyli co można ująć w projekcie?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324360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Koszty budowy, rozbudowy, przebudowy, modernizacji, remontu obiektu przeznaczonego na prowadzenie działalności gospodarczej</a:t>
            </a:r>
          </a:p>
          <a:p>
            <a:r>
              <a:rPr lang="pl-PL" dirty="0" smtClean="0"/>
              <a:t>Koszty zakupu NOWYCH maszyn, sprzętu, urządzeń, wyposażenia itp.</a:t>
            </a:r>
          </a:p>
          <a:p>
            <a:r>
              <a:rPr lang="pl-PL" dirty="0" smtClean="0"/>
              <a:t>Koszty ogólne projektu np. honorariów architektów i inżynierów, opłat za konsultacje i doradztwo w zakresie przygotowania przez wnioskodawcę dokumentacji niezbędnej do przyznania i rozliczenia pomocy, w tym studiów wykonalności, oraz kosztów połączeń telefonicznych, opłat za zużytą wodę, energię elektryczną i nośniki energii do 10%  wartości netto operacji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6759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Wymóg </a:t>
            </a:r>
            <a:r>
              <a:rPr lang="pl-PL" dirty="0" smtClean="0"/>
              <a:t>konieczny </a:t>
            </a:r>
            <a:br>
              <a:rPr lang="pl-PL" dirty="0" smtClean="0"/>
            </a:br>
            <a:r>
              <a:rPr lang="pl-PL" dirty="0" smtClean="0"/>
              <a:t>dla przedsiębiorców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824294"/>
          </a:xfrm>
        </p:spPr>
        <p:txBody>
          <a:bodyPr/>
          <a:lstStyle/>
          <a:p>
            <a:r>
              <a:rPr lang="pl-PL" b="1" dirty="0" smtClean="0"/>
              <a:t>Operacja zakłada utworzenie albo utrzymanie miejsca pracy lub podjęcie działalności gospodarczej</a:t>
            </a:r>
          </a:p>
          <a:p>
            <a:r>
              <a:rPr lang="pl-PL" dirty="0" smtClean="0"/>
              <a:t>Przez utworzenie miejsca pracy rozumie się zatrudnienie na podstawie umowy o pracę, spółdzielczej umowy o pracę, umowy zlecenia lub umowy o dzieło.</a:t>
            </a:r>
            <a:r>
              <a:rPr lang="pl-PL" b="1" dirty="0" smtClean="0"/>
              <a:t>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</TotalTime>
  <Words>698</Words>
  <Application>Microsoft Office PowerPoint</Application>
  <PresentationFormat>Pokaz na ekranie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Przepływ</vt:lpstr>
      <vt:lpstr>Szkolenie                                    dla Wnioskodawców</vt:lpstr>
      <vt:lpstr>Środki na realizację projektów  w ramach ogłoszonych naborów</vt:lpstr>
      <vt:lpstr>Wnioski o dofinansowanie można składać  w ramach następujących naborów:</vt:lpstr>
      <vt:lpstr>Wnioski o dofinansowanie można składać  w ramach następujących naborów:</vt:lpstr>
      <vt:lpstr>Ogólne zasady</vt:lpstr>
      <vt:lpstr>Slajd 6</vt:lpstr>
      <vt:lpstr>Slajd 7</vt:lpstr>
      <vt:lpstr>Koszty kwalifikowalne,  czyli co można ująć w projekcie?</vt:lpstr>
      <vt:lpstr>Wymóg konieczny  dla przedsiębiorców</vt:lpstr>
      <vt:lpstr>Slajd 10</vt:lpstr>
      <vt:lpstr>Slajd 11</vt:lpstr>
      <vt:lpstr>Slajd 12</vt:lpstr>
      <vt:lpstr>Slajd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Szkolenie dla Wnioskodawców</dc:title>
  <dc:creator>Toshiba</dc:creator>
  <cp:lastModifiedBy>Toshiba</cp:lastModifiedBy>
  <cp:revision>11</cp:revision>
  <dcterms:created xsi:type="dcterms:W3CDTF">2017-04-23T18:50:52Z</dcterms:created>
  <dcterms:modified xsi:type="dcterms:W3CDTF">2017-12-07T18:36:31Z</dcterms:modified>
</cp:coreProperties>
</file>